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62" r:id="rId5"/>
    <p:sldId id="260" r:id="rId6"/>
    <p:sldId id="271" r:id="rId7"/>
    <p:sldId id="268" r:id="rId8"/>
    <p:sldId id="257" r:id="rId9"/>
    <p:sldId id="267" r:id="rId10"/>
    <p:sldId id="270" r:id="rId11"/>
    <p:sldId id="263" r:id="rId12"/>
    <p:sldId id="272" r:id="rId13"/>
    <p:sldId id="264" r:id="rId14"/>
    <p:sldId id="273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689308340003638"/>
          <c:y val="0.19661963126168874"/>
          <c:w val="0.50111610605411916"/>
          <c:h val="0.6482327610424844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Assam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Evidence building and management of information</c:v>
                </c:pt>
                <c:pt idx="1">
                  <c:v>Institutional arrangements</c:v>
                </c:pt>
                <c:pt idx="2">
                  <c:v>Co-ordination</c:v>
                </c:pt>
                <c:pt idx="3">
                  <c:v>Prioritization and accountability demonstrated towards climate risk management</c:v>
                </c:pt>
                <c:pt idx="4">
                  <c:v>Leadership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Bihar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Evidence building and management of information</c:v>
                </c:pt>
                <c:pt idx="1">
                  <c:v>Institutional arrangements</c:v>
                </c:pt>
                <c:pt idx="2">
                  <c:v>Co-ordination</c:v>
                </c:pt>
                <c:pt idx="3">
                  <c:v>Prioritization and accountability demonstrated towards climate risk management</c:v>
                </c:pt>
                <c:pt idx="4">
                  <c:v>Leadership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Chhattisgarh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Evidence building and management of information</c:v>
                </c:pt>
                <c:pt idx="1">
                  <c:v>Institutional arrangements</c:v>
                </c:pt>
                <c:pt idx="2">
                  <c:v>Co-ordination</c:v>
                </c:pt>
                <c:pt idx="3">
                  <c:v>Prioritization and accountability demonstrated towards climate risk management</c:v>
                </c:pt>
                <c:pt idx="4">
                  <c:v>Leadership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2.5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Kerala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Evidence building and management of information</c:v>
                </c:pt>
                <c:pt idx="1">
                  <c:v>Institutional arrangements</c:v>
                </c:pt>
                <c:pt idx="2">
                  <c:v>Co-ordination</c:v>
                </c:pt>
                <c:pt idx="3">
                  <c:v>Prioritization and accountability demonstrated towards climate risk management</c:v>
                </c:pt>
                <c:pt idx="4">
                  <c:v>Leadership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Maharashtra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Evidence building and management of information</c:v>
                </c:pt>
                <c:pt idx="1">
                  <c:v>Institutional arrangements</c:v>
                </c:pt>
                <c:pt idx="2">
                  <c:v>Co-ordination</c:v>
                </c:pt>
                <c:pt idx="3">
                  <c:v>Prioritization and accountability demonstrated towards climate risk management</c:v>
                </c:pt>
                <c:pt idx="4">
                  <c:v>Leadership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Odisha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Evidence building and management of information</c:v>
                </c:pt>
                <c:pt idx="1">
                  <c:v>Institutional arrangements</c:v>
                </c:pt>
                <c:pt idx="2">
                  <c:v>Co-ordination</c:v>
                </c:pt>
                <c:pt idx="3">
                  <c:v>Prioritization and accountability demonstrated towards climate risk management</c:v>
                </c:pt>
                <c:pt idx="4">
                  <c:v>Leadership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axId val="86173568"/>
        <c:axId val="86175104"/>
      </c:radarChart>
      <c:catAx>
        <c:axId val="86173568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86175104"/>
        <c:crosses val="autoZero"/>
        <c:auto val="1"/>
        <c:lblAlgn val="ctr"/>
        <c:lblOffset val="100"/>
      </c:catAx>
      <c:valAx>
        <c:axId val="86175104"/>
        <c:scaling>
          <c:orientation val="minMax"/>
        </c:scaling>
        <c:axPos val="l"/>
        <c:numFmt formatCode="General" sourceLinked="1"/>
        <c:majorTickMark val="cross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861735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en-IN"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IN" sz="11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lang="en-IN" sz="11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lang="en-IN" sz="11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lang="en-IN" sz="12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lang="en-IN" sz="1100"/>
            </a:pPr>
            <a:endParaRPr lang="en-US"/>
          </a:p>
        </c:txPr>
      </c:legendEntry>
      <c:layout>
        <c:manualLayout>
          <c:xMode val="edge"/>
          <c:yMode val="edge"/>
          <c:x val="0.70429012345679021"/>
          <c:y val="0.52525970437905789"/>
          <c:w val="0.14601851851851852"/>
          <c:h val="0.31790164387346331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5805268" cy="2868168"/>
          </a:xfrm>
        </p:spPr>
        <p:txBody>
          <a:bodyPr/>
          <a:lstStyle/>
          <a:p>
            <a:r>
              <a:rPr lang="en-US" sz="2400" dirty="0" smtClean="0"/>
              <a:t>A Perspective on </a:t>
            </a:r>
            <a:br>
              <a:rPr lang="en-US" sz="2400" dirty="0" smtClean="0"/>
            </a:br>
            <a:r>
              <a:rPr lang="en-US" sz="2400" dirty="0" smtClean="0"/>
              <a:t>Action Plans on climate Change 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br>
              <a:rPr lang="en-US" sz="2400" dirty="0" smtClean="0"/>
            </a:br>
            <a:r>
              <a:rPr lang="en-US" sz="2400" dirty="0" smtClean="0"/>
              <a:t>Vulnerability &amp; Risk Assessment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156552"/>
            <a:ext cx="5114778" cy="1101248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Manish Kumar </a:t>
            </a:r>
            <a:r>
              <a:rPr lang="en-US" sz="1600" dirty="0" err="1" smtClean="0"/>
              <a:t>Shrivastava</a:t>
            </a:r>
            <a:endParaRPr lang="en-US" sz="1600" dirty="0" smtClean="0"/>
          </a:p>
          <a:p>
            <a:r>
              <a:rPr lang="en-US" sz="1600" dirty="0" smtClean="0"/>
              <a:t>Fellow, TERI (New Delhi)</a:t>
            </a:r>
          </a:p>
          <a:p>
            <a:endParaRPr lang="en-US" sz="1600" dirty="0" smtClean="0"/>
          </a:p>
          <a:p>
            <a:r>
              <a:rPr lang="en-US" sz="1600" dirty="0" smtClean="0"/>
              <a:t>Indian Institute of Tropical Meteorology, </a:t>
            </a:r>
            <a:r>
              <a:rPr lang="en-US" sz="1600" dirty="0" err="1" smtClean="0"/>
              <a:t>Pune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8 March 2017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0" y="228600"/>
            <a:ext cx="5943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US-India Partnership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Climate Resilience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Workshop on Development and Application of Downscaling Climate Projections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Maharashtra SAPCC: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High resolution climate change </a:t>
            </a:r>
            <a:r>
              <a:rPr lang="en-US" dirty="0" err="1" smtClean="0"/>
              <a:t>modelling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Sector-specific assessment and adaptation </a:t>
            </a:r>
            <a:r>
              <a:rPr lang="en-US" dirty="0" smtClean="0"/>
              <a:t>strategies</a:t>
            </a:r>
          </a:p>
          <a:p>
            <a:endParaRPr lang="en-US" dirty="0" smtClean="0"/>
          </a:p>
          <a:p>
            <a:r>
              <a:rPr lang="en-US" dirty="0" smtClean="0"/>
              <a:t>District-level </a:t>
            </a:r>
            <a:r>
              <a:rPr lang="en-US" dirty="0" smtClean="0"/>
              <a:t>vulnerability index </a:t>
            </a:r>
            <a:r>
              <a:rPr lang="en-US" dirty="0" smtClean="0"/>
              <a:t>and </a:t>
            </a:r>
            <a:r>
              <a:rPr lang="en-US" dirty="0" smtClean="0"/>
              <a:t>identification of six vulnerability hotspot </a:t>
            </a:r>
            <a:r>
              <a:rPr lang="en-US" dirty="0" smtClean="0"/>
              <a:t>districts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Household-level </a:t>
            </a:r>
            <a:r>
              <a:rPr lang="en-US" dirty="0" smtClean="0"/>
              <a:t>surveys with farming and fishing households in six vulnerability </a:t>
            </a:r>
            <a:r>
              <a:rPr lang="en-US" dirty="0" smtClean="0"/>
              <a:t>hotspot </a:t>
            </a:r>
            <a:r>
              <a:rPr lang="en-US" dirty="0" smtClean="0"/>
              <a:t>districts</a:t>
            </a:r>
          </a:p>
          <a:p>
            <a:endParaRPr lang="en-US" dirty="0" smtClean="0"/>
          </a:p>
          <a:p>
            <a:r>
              <a:rPr lang="en-US" dirty="0" smtClean="0"/>
              <a:t>Stakeholder consultations </a:t>
            </a:r>
            <a:r>
              <a:rPr lang="en-US" dirty="0" smtClean="0"/>
              <a:t>and preparation of district-level adaptation action for </a:t>
            </a:r>
            <a:r>
              <a:rPr lang="en-US" dirty="0" smtClean="0"/>
              <a:t>six vulnerability </a:t>
            </a:r>
            <a:r>
              <a:rPr lang="en-US" dirty="0" smtClean="0"/>
              <a:t>hotspot districts and Mumbai Metropolitan Region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Validation </a:t>
            </a:r>
            <a:r>
              <a:rPr lang="en-US" dirty="0" smtClean="0"/>
              <a:t>of findings and discussion of adaptation strategies with state line departments and </a:t>
            </a:r>
            <a:r>
              <a:rPr lang="en-US" dirty="0" smtClean="0"/>
              <a:t>district </a:t>
            </a:r>
            <a:r>
              <a:rPr lang="en-US" dirty="0" smtClean="0"/>
              <a:t>administration.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Rainfall variations in Maharashtra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595937" cy="49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1295400"/>
            <a:ext cx="3838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Division wise climate change projections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71" y="990600"/>
            <a:ext cx="7568529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5410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The projection for the 2030s is the average of projections for the period 2021-2040. Similarly, the projection for the </a:t>
            </a:r>
            <a:r>
              <a:rPr lang="en-US" dirty="0" smtClean="0"/>
              <a:t>2050s </a:t>
            </a:r>
            <a:r>
              <a:rPr lang="en-US" dirty="0" smtClean="0"/>
              <a:t>in the average of projections for 2041-2060 and that for the 2070s is the average of projections for 2061-2080.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8382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Temperature/ Rainfall projections</a:t>
            </a:r>
            <a:endParaRPr 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257" y="1371600"/>
            <a:ext cx="55791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12954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HadRM3P model in the PRECIS Regional Climate </a:t>
            </a:r>
            <a:r>
              <a:rPr lang="en-US" dirty="0" err="1" smtClean="0"/>
              <a:t>Modelling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43243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4684" y="4262373"/>
            <a:ext cx="3497766" cy="259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Maharashtra: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Increase in temperature leads to decline in yield</a:t>
            </a:r>
          </a:p>
          <a:p>
            <a:r>
              <a:rPr lang="en-US" sz="2400" dirty="0" smtClean="0"/>
              <a:t>Increase in CO2 concentration leads to improvement in yield but get nullified due to temperature rise</a:t>
            </a:r>
          </a:p>
          <a:p>
            <a:r>
              <a:rPr lang="en-US" sz="2400" dirty="0" smtClean="0"/>
              <a:t>Likely increase in pest incidents due to increased rainfall</a:t>
            </a:r>
          </a:p>
          <a:p>
            <a:r>
              <a:rPr lang="en-US" sz="2400" dirty="0" smtClean="0"/>
              <a:t>Increased rainfall if managed properly can be beneficial</a:t>
            </a:r>
          </a:p>
          <a:p>
            <a:r>
              <a:rPr lang="en-US" sz="2400" dirty="0" smtClean="0"/>
              <a:t>Increase in average number of days that are conducive to malaria </a:t>
            </a:r>
            <a:r>
              <a:rPr lang="en-US" sz="2400" dirty="0" smtClean="0"/>
              <a:t>transmission</a:t>
            </a:r>
          </a:p>
          <a:p>
            <a:r>
              <a:rPr lang="en-US" sz="2400" dirty="0" smtClean="0"/>
              <a:t>Faster rate of parasite development at higher </a:t>
            </a:r>
            <a:r>
              <a:rPr lang="en-US" sz="2400" dirty="0" smtClean="0"/>
              <a:t>temperatures</a:t>
            </a:r>
          </a:p>
          <a:p>
            <a:r>
              <a:rPr lang="en-US" sz="2400" dirty="0" smtClean="0"/>
              <a:t>Increased risk of water borne </a:t>
            </a:r>
            <a:r>
              <a:rPr lang="en-US" sz="2400" dirty="0" smtClean="0"/>
              <a:t>diseases</a:t>
            </a:r>
          </a:p>
          <a:p>
            <a:r>
              <a:rPr lang="en-US" sz="2400" dirty="0" smtClean="0"/>
              <a:t>Reduced availability of fresh water due to saltwater intrusion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17375E"/>
                </a:solidFill>
              </a:rPr>
              <a:t>Why Vulnerability and Risk Assessment?</a:t>
            </a:r>
            <a:endParaRPr lang="en-IN" sz="2800" b="1" dirty="0">
              <a:solidFill>
                <a:srgbClr val="17375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420021"/>
              </p:ext>
            </p:extLst>
          </p:nvPr>
        </p:nvGraphicFramePr>
        <p:xfrm>
          <a:off x="395475" y="914400"/>
          <a:ext cx="8596125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2"/>
                <a:gridCol w="990600"/>
                <a:gridCol w="1219200"/>
                <a:gridCol w="1295400"/>
                <a:gridCol w="1371600"/>
                <a:gridCol w="1404938"/>
                <a:gridCol w="124758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IN" sz="1050" dirty="0" smtClean="0"/>
                        <a:t>Climate Risk Zones</a:t>
                      </a:r>
                      <a:endParaRPr lang="en-IN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N" sz="1200" dirty="0" smtClean="0"/>
                        <a:t>Probable Risks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Key  economic activities/assets/Resources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Agriculture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Water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Industry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Supply chain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population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IN" sz="1400" dirty="0" smtClean="0"/>
                        <a:t>Zone</a:t>
                      </a:r>
                      <a:r>
                        <a:rPr lang="en-IN" sz="1400" baseline="0" dirty="0" smtClean="0"/>
                        <a:t> 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 smtClean="0"/>
                        <a:t>Fresh</a:t>
                      </a:r>
                      <a:r>
                        <a:rPr lang="en-IN" sz="1100" baseline="0" dirty="0" smtClean="0"/>
                        <a:t> Water</a:t>
                      </a:r>
                      <a:r>
                        <a:rPr lang="en-IN" sz="1100" baseline="0" dirty="0"/>
                        <a:t> </a:t>
                      </a:r>
                      <a:r>
                        <a:rPr lang="en-IN" sz="1100" baseline="0" dirty="0" smtClean="0"/>
                        <a:t>availability</a:t>
                      </a:r>
                      <a:endParaRPr lang="en-I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Flood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Cyclone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Zone 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2804" y="1828800"/>
            <a:ext cx="46482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Potential CLIMATE </a:t>
            </a:r>
          </a:p>
          <a:p>
            <a:pPr algn="ctr"/>
            <a:r>
              <a:rPr lang="en-IN" sz="2400" dirty="0" smtClean="0"/>
              <a:t>RISKS and Intensity</a:t>
            </a:r>
            <a:endParaRPr lang="en-IN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5178502"/>
              </p:ext>
            </p:extLst>
          </p:nvPr>
        </p:nvGraphicFramePr>
        <p:xfrm>
          <a:off x="939482" y="3947160"/>
          <a:ext cx="79759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580"/>
                <a:gridCol w="1138555"/>
                <a:gridCol w="1138555"/>
                <a:gridCol w="1138555"/>
                <a:gridCol w="1138555"/>
                <a:gridCol w="1194118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rgbClr val="FFFF00"/>
                          </a:solidFill>
                        </a:rPr>
                        <a:t>Vulnerability hotspots</a:t>
                      </a:r>
                      <a:endParaRPr lang="en-IN" sz="1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Location 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Location 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Location 3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Location 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Location  5</a:t>
                      </a:r>
                      <a:endParaRPr lang="en-IN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Agriculture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Water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Industry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Supply chain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Human population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16825" y="4506419"/>
            <a:ext cx="46482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Adaptation options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6381690"/>
            <a:ext cx="6019800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Indicative cost of adaptation / Loss and damage</a:t>
            </a:r>
            <a:endParaRPr lang="en-IN" sz="2000" dirty="0"/>
          </a:p>
        </p:txBody>
      </p:sp>
      <p:sp>
        <p:nvSpPr>
          <p:cNvPr id="13" name="Down Arrow 12"/>
          <p:cNvSpPr/>
          <p:nvPr/>
        </p:nvSpPr>
        <p:spPr>
          <a:xfrm>
            <a:off x="4786745" y="2908866"/>
            <a:ext cx="460663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4786745" y="5105400"/>
            <a:ext cx="460663" cy="9906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152400" y="3404166"/>
            <a:ext cx="533400" cy="341632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D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IN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IN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609600" y="4662055"/>
            <a:ext cx="1794163" cy="13854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297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4191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598" y="762000"/>
            <a:ext cx="823380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2484"/>
            <a:ext cx="9144000" cy="72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030"/>
            <a:ext cx="5757862" cy="664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251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491"/>
            <a:ext cx="4953000" cy="476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2237"/>
            <a:ext cx="4177034" cy="452596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4472884"/>
              </p:ext>
            </p:extLst>
          </p:nvPr>
        </p:nvGraphicFramePr>
        <p:xfrm>
          <a:off x="533400" y="4507921"/>
          <a:ext cx="8534400" cy="240434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18440"/>
                <a:gridCol w="5515960"/>
              </a:tblGrid>
              <a:tr h="4066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Zones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Risk and uncertainties for future</a:t>
                      </a:r>
                      <a:endParaRPr lang="en-US" sz="1600" dirty="0"/>
                    </a:p>
                  </a:txBody>
                  <a:tcPr/>
                </a:tc>
              </a:tr>
              <a:tr h="549425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West Coast (WC) and East Coast (EC)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Storm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surges and cyclones </a:t>
                      </a:r>
                      <a:r>
                        <a:rPr lang="en-US" sz="1600" baseline="0" dirty="0" smtClean="0"/>
                        <a:t>and heavy rainfall events due to depressions and cyclones</a:t>
                      </a:r>
                      <a:endParaRPr lang="en-US" sz="1600" dirty="0"/>
                    </a:p>
                  </a:txBody>
                  <a:tcPr/>
                </a:tc>
              </a:tr>
              <a:tr h="3400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</a:t>
                      </a:r>
                      <a:r>
                        <a:rPr lang="en-US" sz="1600" baseline="0" dirty="0" smtClean="0"/>
                        <a:t> East (NE)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Intense rainfall</a:t>
                      </a:r>
                      <a:r>
                        <a:rPr lang="en-US" sz="1600" baseline="0" dirty="0" smtClean="0"/>
                        <a:t> events,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thunderstorms, flooding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0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 West (NW)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Heat</a:t>
                      </a:r>
                      <a:r>
                        <a:rPr lang="en-US" sz="1600" baseline="0" dirty="0" smtClean="0"/>
                        <a:t> waves, extreme rainfall events</a:t>
                      </a:r>
                      <a:endParaRPr lang="en-US" sz="1600" dirty="0"/>
                    </a:p>
                  </a:txBody>
                  <a:tcPr/>
                </a:tc>
              </a:tr>
              <a:tr h="318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North- Central (NC)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Heavy rainfall events, heat waves,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droughts</a:t>
                      </a:r>
                    </a:p>
                  </a:txBody>
                  <a:tcPr/>
                </a:tc>
              </a:tr>
              <a:tr h="3180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Interior Peninsula (IP)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Flood,</a:t>
                      </a:r>
                      <a:r>
                        <a:rPr lang="en-US" sz="1600" baseline="0" dirty="0" smtClean="0"/>
                        <a:t> droughts, heat waves and intense rainfall events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781800" y="48491"/>
            <a:ext cx="2362200" cy="713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0" y="1600200"/>
            <a:ext cx="198120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10200" y="2209800"/>
            <a:ext cx="1828800" cy="3505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1600200"/>
            <a:ext cx="3810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2209800"/>
            <a:ext cx="2133600" cy="426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800" y="2209800"/>
            <a:ext cx="449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81400" y="2209800"/>
            <a:ext cx="2362200" cy="426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2590800"/>
            <a:ext cx="1752600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2590800"/>
            <a:ext cx="449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14600" y="2590800"/>
            <a:ext cx="2743200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39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Responses in six states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7620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Inputs for governance reforms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– Water – Energy – Climate Change Linkages</a:t>
            </a:r>
          </a:p>
          <a:p>
            <a:endParaRPr lang="en-US" dirty="0" smtClean="0"/>
          </a:p>
          <a:p>
            <a:r>
              <a:rPr lang="en-US" dirty="0" smtClean="0"/>
              <a:t>Governance of each sector is different</a:t>
            </a:r>
          </a:p>
          <a:p>
            <a:endParaRPr lang="en-US" dirty="0" smtClean="0"/>
          </a:p>
          <a:p>
            <a:r>
              <a:rPr lang="en-US" dirty="0" smtClean="0"/>
              <a:t>Integrated downscaled analysis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 	Integrated and effective </a:t>
            </a:r>
            <a:r>
              <a:rPr lang="en-US" dirty="0" smtClean="0"/>
              <a:t>cross-</a:t>
            </a:r>
            <a:r>
              <a:rPr lang="en-US" dirty="0" err="1" smtClean="0"/>
              <a:t>sectoral</a:t>
            </a:r>
            <a:r>
              <a:rPr lang="en-US" smtClean="0"/>
              <a:t> 	governance </a:t>
            </a:r>
            <a:r>
              <a:rPr lang="en-US" dirty="0" smtClean="0"/>
              <a:t>	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437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A Perspective on  Action Plans on climate Change  and  Vulnerability &amp; Risk Assessment</vt:lpstr>
      <vt:lpstr>Why Vulnerability and Risk Assessment?</vt:lpstr>
      <vt:lpstr>Slide 3</vt:lpstr>
      <vt:lpstr>Slide 4</vt:lpstr>
      <vt:lpstr>Slide 5</vt:lpstr>
      <vt:lpstr>Slide 6</vt:lpstr>
      <vt:lpstr>Slide 7</vt:lpstr>
      <vt:lpstr>Responses in six states</vt:lpstr>
      <vt:lpstr>Inputs for governance reforms</vt:lpstr>
      <vt:lpstr>Maharashtra SAPCC: Methodology</vt:lpstr>
      <vt:lpstr>Rainfall variations in Maharashtra</vt:lpstr>
      <vt:lpstr>Division wise climate change projections</vt:lpstr>
      <vt:lpstr>Temperature/ Rainfall projections</vt:lpstr>
      <vt:lpstr>Maharashtra: Impacts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Manish</dc:creator>
  <cp:lastModifiedBy>MKS</cp:lastModifiedBy>
  <cp:revision>4</cp:revision>
  <dcterms:created xsi:type="dcterms:W3CDTF">2006-08-16T00:00:00Z</dcterms:created>
  <dcterms:modified xsi:type="dcterms:W3CDTF">2017-03-08T02:11:52Z</dcterms:modified>
</cp:coreProperties>
</file>